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8" r:id="rId11"/>
    <p:sldId id="265" r:id="rId12"/>
    <p:sldId id="266"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lear Sans Regular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varScale="1">
        <p:scale>
          <a:sx n="42" d="100"/>
          <a:sy n="42" d="100"/>
        </p:scale>
        <p:origin x="754"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16.07.2023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Ujjwal, and I will be presenting the outcomes of the Data Analytics job to you today.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1281373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In conclusion:</a:t>
            </a:r>
          </a:p>
          <a:p>
            <a:pPr lvl="0"/>
            <a:r>
              <a:rPr lang="en-US" dirty="0"/>
              <a:t>We undertook this work and discovered the top five most popular categories, as requested, but we went one step further.</a:t>
            </a:r>
          </a:p>
          <a:p>
            <a:pPr lvl="0"/>
            <a:r>
              <a:rPr lang="en-US" dirty="0"/>
              <a:t>-   We discovered that food and culture are the two most popular categories, indicating that consumers like "real-life" content. </a:t>
            </a:r>
          </a:p>
          <a:p>
            <a:pPr marL="171450" lvl="0" indent="-171450">
              <a:buFontTx/>
              <a:buChar char="-"/>
            </a:pPr>
            <a:r>
              <a:rPr lang="en-US" dirty="0"/>
              <a:t>We also discovered that football was the third most popular, maybe owing to the upcoming tournament. </a:t>
            </a:r>
          </a:p>
          <a:p>
            <a:pPr marL="171450" lvl="0" indent="-171450">
              <a:buFontTx/>
              <a:buChar char="-"/>
            </a:pPr>
            <a:r>
              <a:rPr lang="en-US" dirty="0"/>
              <a:t>This gives a huge chance for Social Buzz to capitalize on this worldwide event since all eyes will be on it as well as the participants.</a:t>
            </a:r>
          </a:p>
          <a:p>
            <a:pPr marL="171450" lvl="0" indent="-171450">
              <a:buFontTx/>
              <a:buChar char="-"/>
            </a:pPr>
            <a:r>
              <a:rPr lang="en-US" dirty="0"/>
              <a:t>As insightful as this study was, we are ready to take it to the next level, and Accenture knows to help you realize these kinds of insights in production across your organization and in real time. We would be delighted to assist you with this.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very much for listening, please feel free to ask any questions that you may have!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The following items will be on today's agenda:</a:t>
            </a:r>
          </a:p>
          <a:p>
            <a:pPr lvl="0"/>
            <a:endParaRPr lang="en-US" dirty="0"/>
          </a:p>
          <a:p>
            <a:pPr marL="0" lvl="0" indent="0">
              <a:buNone/>
            </a:pPr>
            <a:r>
              <a:rPr lang="en-US" dirty="0"/>
              <a:t>1. We will </a:t>
            </a:r>
            <a:r>
              <a:rPr lang="en-US" dirty="0" err="1"/>
              <a:t>summarise</a:t>
            </a:r>
            <a:r>
              <a:rPr lang="en-US" dirty="0"/>
              <a:t> the whole project to provide a high-level knowledge of the business problem and the specific requirements. </a:t>
            </a:r>
          </a:p>
          <a:p>
            <a:pPr marL="0" lvl="0" indent="0">
              <a:buNone/>
            </a:pPr>
            <a:r>
              <a:rPr lang="en-US" dirty="0"/>
              <a:t>2. We will go over the exact problem that we, the Data Analytics team, have been working on and explain why it is such a major deal.</a:t>
            </a:r>
          </a:p>
          <a:p>
            <a:pPr lvl="0"/>
            <a:r>
              <a:rPr lang="en-US" dirty="0"/>
              <a:t>3. After outlining the situation, I will go over the team responsible for completing this assignment from our end.</a:t>
            </a:r>
          </a:p>
          <a:p>
            <a:pPr lvl="0"/>
            <a:r>
              <a:rPr lang="en-US" dirty="0"/>
              <a:t>4. I will then go into the high-level process that we used to finish this assignment so that you understand exactly how we approach this kind of task.</a:t>
            </a:r>
          </a:p>
          <a:p>
            <a:pPr lvl="0"/>
            <a:r>
              <a:rPr lang="en-US" dirty="0"/>
              <a:t>5. Finally, I will go over the key findings and present them as a series of insights and visualizations based on our investigation.</a:t>
            </a:r>
          </a:p>
          <a:p>
            <a:pPr lvl="0"/>
            <a:endParaRPr lang="en-US" dirty="0"/>
          </a:p>
          <a:p>
            <a:pPr lvl="0"/>
            <a:r>
              <a:rPr lang="en-US" dirty="0"/>
              <a:t>To conclude, I will </a:t>
            </a:r>
            <a:r>
              <a:rPr lang="en-US" dirty="0" err="1"/>
              <a:t>summarise</a:t>
            </a:r>
            <a:r>
              <a:rPr lang="en-US" dirty="0"/>
              <a:t> and leave the floor open for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Let me begin by recapping this engagement.</a:t>
            </a:r>
          </a:p>
          <a:p>
            <a:pPr lvl="0"/>
            <a:endParaRPr lang="en-US" dirty="0"/>
          </a:p>
          <a:p>
            <a:pPr lvl="0"/>
            <a:r>
              <a:rPr lang="en-US" dirty="0"/>
              <a:t>Accenture has begun a three-month trial with Social Buzz to focus on three primary tasks that are linked with some of the most pressing difficulties you are now facing. </a:t>
            </a:r>
          </a:p>
          <a:p>
            <a:pPr lvl="0"/>
            <a:endParaRPr lang="en-US" dirty="0"/>
          </a:p>
          <a:p>
            <a:pPr lvl="0"/>
            <a:r>
              <a:rPr lang="en-US" dirty="0"/>
              <a:t>In recent years, Social Buzz has grown to become known as a global unicorn firm. We are here to assist you in navigating this scale and pointing you in the proper route.</a:t>
            </a:r>
          </a:p>
          <a:p>
            <a:pPr lvl="0"/>
            <a:endParaRPr lang="en-US" dirty="0"/>
          </a:p>
          <a:p>
            <a:pPr lvl="0"/>
            <a:r>
              <a:rPr lang="en-US" dirty="0"/>
              <a:t>To begin, we will audit your big data practice and share best practices and industry knowledge. Second, we will guide you through a successful IPO, in which we have extensive expertise and knowledge. Finally, we analyzed your data to get insights into your top five most popular content categories.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item I said, this is what the Data Analytics team has been concentrating on.</a:t>
            </a:r>
          </a:p>
          <a:p>
            <a:pPr lvl="0"/>
            <a:endParaRPr lang="en-US" dirty="0"/>
          </a:p>
          <a:p>
            <a:pPr lvl="0"/>
            <a:r>
              <a:rPr lang="en-US" dirty="0"/>
              <a:t>Obviously, with such grandiose scale comes a lot of data, and with such large volumes of data comes issues.</a:t>
            </a:r>
          </a:p>
          <a:p>
            <a:pPr lvl="0"/>
            <a:endParaRPr lang="en-US" dirty="0"/>
          </a:p>
          <a:p>
            <a:pPr lvl="0"/>
            <a:r>
              <a:rPr lang="en-US" dirty="0"/>
              <a:t>To give you an idea of how much data you've been producing: - You told us that your platform receives over 100,000 posts each day, for a total of 36,500,000 posts per year, all of which is unstructured data that is difficult to understand.</a:t>
            </a:r>
          </a:p>
          <a:p>
            <a:pPr lvl="0"/>
            <a:endParaRPr lang="en-US" dirty="0"/>
          </a:p>
          <a:p>
            <a:pPr lvl="0"/>
            <a:r>
              <a:rPr lang="en-US" dirty="0"/>
              <a:t>In this day and age, content reigns supreme. Consider some of the world's largest platforms, such as YouTube, Facebook, and Netflix... they are all content businesses... </a:t>
            </a:r>
          </a:p>
          <a:p>
            <a:pPr lvl="0"/>
            <a:endParaRPr lang="en-US" dirty="0"/>
          </a:p>
          <a:p>
            <a:pPr lvl="0"/>
            <a:r>
              <a:rPr lang="en-US" dirty="0"/>
              <a:t>But how do you </a:t>
            </a:r>
            <a:r>
              <a:rPr lang="en-US" dirty="0" err="1"/>
              <a:t>capitalise</a:t>
            </a:r>
            <a:r>
              <a:rPr lang="en-US" dirty="0"/>
              <a:t> on it when there's so much of it?</a:t>
            </a:r>
          </a:p>
          <a:p>
            <a:pPr lvl="0"/>
            <a:endParaRPr lang="en-US" dirty="0"/>
          </a:p>
          <a:p>
            <a:pPr lvl="0"/>
            <a:r>
              <a:rPr lang="en-US" dirty="0"/>
              <a:t>It's not only a matter of gathering as much content as possible... The true value comes from </a:t>
            </a:r>
            <a:r>
              <a:rPr lang="en-US" dirty="0" err="1"/>
              <a:t>analysing</a:t>
            </a:r>
            <a:r>
              <a:rPr lang="en-US" dirty="0"/>
              <a:t> and processing this content in order to obtain a deeper understanding of your audience and so create a more </a:t>
            </a:r>
            <a:r>
              <a:rPr lang="en-US" dirty="0" err="1"/>
              <a:t>personalised</a:t>
            </a:r>
            <a:r>
              <a:rPr lang="en-US" dirty="0"/>
              <a:t> and entertaining experience. </a:t>
            </a:r>
          </a:p>
          <a:p>
            <a:pPr lvl="0"/>
            <a:endParaRPr lang="en-US" dirty="0"/>
          </a:p>
          <a:p>
            <a:pPr lvl="0"/>
            <a:r>
              <a:rPr lang="en-US" dirty="0"/>
              <a:t>And this is where our data analytics experience comes in; using the insights gained from this assignment, we can show you exactly how to grow analytics.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In terms of experience, Accenture has a significant data analytics practice, but we only had a team of three employees primarily focused on this assignment. Our Chief Technical Architect, Andrew Fleming, was instrumental in guiding the team to provide high-quality analysis.</a:t>
            </a:r>
          </a:p>
          <a:p>
            <a:pPr lvl="0"/>
            <a:endParaRPr lang="en-US" dirty="0"/>
          </a:p>
          <a:p>
            <a:pPr lvl="0"/>
            <a:r>
              <a:rPr lang="en-US" dirty="0"/>
              <a:t>Marcus </a:t>
            </a:r>
            <a:r>
              <a:rPr lang="en-US" dirty="0" err="1"/>
              <a:t>Rompton</a:t>
            </a:r>
            <a:r>
              <a:rPr lang="en-US" dirty="0"/>
              <a:t>, a senior data expert, has solved data challenges for some of the world's largest companies and was actively involved in the data engineering side of this project.</a:t>
            </a:r>
          </a:p>
          <a:p>
            <a:pPr lvl="0"/>
            <a:endParaRPr lang="en-US" dirty="0"/>
          </a:p>
          <a:p>
            <a:pPr lvl="0"/>
            <a:r>
              <a:rPr lang="en-US" dirty="0"/>
              <a:t>Finally, I, Ujjwal, was entirely accountable for taking leadership direction and generating high-quality insights from raw datasets, which were then translated into business choices.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approach this issue? We approached it in five steps : </a:t>
            </a:r>
          </a:p>
          <a:p>
            <a:pPr marL="228600" lvl="0" indent="-228600">
              <a:buAutoNum type="arabicPeriod"/>
            </a:pPr>
            <a:r>
              <a:rPr lang="en-US" dirty="0"/>
              <a:t>Data comprehension - Understanding the data in depth is critical to the success of any data endeavor. As a result, we spent time learning about your company's data model and domain.</a:t>
            </a:r>
          </a:p>
          <a:p>
            <a:pPr marL="228600" lvl="0" indent="-228600">
              <a:buAutoNum type="arabicPeriod"/>
            </a:pPr>
            <a:r>
              <a:rPr lang="en-US" dirty="0"/>
              <a:t>Data extraction - after learning about your company, we designed an ideal dataset for this challenge and extracted it from the necessary data sources.</a:t>
            </a:r>
          </a:p>
          <a:p>
            <a:pPr marL="228600" lvl="0" indent="-228600">
              <a:buAutoNum type="arabicPeriod"/>
            </a:pPr>
            <a:r>
              <a:rPr lang="en-US" dirty="0"/>
              <a:t>Following the extraction of raw data, we needed to filter and model this data into a dataset capable of precisely answering business queries and producing analytics.</a:t>
            </a:r>
          </a:p>
          <a:p>
            <a:pPr marL="228600" lvl="0" indent="-228600">
              <a:buAutoNum type="arabicPeriod"/>
            </a:pPr>
            <a:r>
              <a:rPr lang="en-US" dirty="0"/>
              <a:t>We used our analytical capabilities to identify insights from our new dataset and to create visualizations to describe the insights.</a:t>
            </a:r>
          </a:p>
          <a:p>
            <a:pPr marL="228600" lvl="0" indent="-228600">
              <a:buAutoNum type="arabicPeriod"/>
            </a:pPr>
            <a:r>
              <a:rPr lang="en-US" dirty="0"/>
              <a:t>Finally, we applied these insights to create business decisions and recommendations for the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We discovered that you had a total of 16 distinct types of posts across your sample dataset based on your data. This encompasses topics like food, culture, and sports.</a:t>
            </a:r>
          </a:p>
          <a:p>
            <a:pPr lvl="0"/>
            <a:endParaRPr lang="en-US" dirty="0"/>
          </a:p>
          <a:p>
            <a:pPr lvl="0"/>
            <a:r>
              <a:rPr lang="en-US" dirty="0"/>
              <a:t>In addition, there were more than 1500 posts in the Food category alone! People clearly enjoy eating!</a:t>
            </a:r>
          </a:p>
          <a:p>
            <a:pPr lvl="0"/>
            <a:endParaRPr lang="en-US" dirty="0"/>
          </a:p>
          <a:p>
            <a:pPr lvl="0"/>
            <a:r>
              <a:rPr lang="en-US" dirty="0"/>
              <a:t>Also, January was the most popular month for users to post in; considering this is such a seasonal month with so many holidays and activities, it's interesting to know that people are most active during this month!</a:t>
            </a:r>
          </a:p>
          <a:p>
            <a:pPr lvl="0"/>
            <a:endParaRPr lang="en-US" dirty="0"/>
          </a:p>
          <a:p>
            <a:pPr lvl="0"/>
            <a:r>
              <a:rPr lang="en-US" dirty="0"/>
              <a:t>But now for the major question... what were the top five most popular article categories?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2.jpe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US"/>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30" name="Picture 29">
            <a:extLst>
              <a:ext uri="{FF2B5EF4-FFF2-40B4-BE49-F238E27FC236}">
                <a16:creationId xmlns:a16="http://schemas.microsoft.com/office/drawing/2014/main" id="{E1BE2E56-5DAF-91D7-DAB9-51961A3FD724}"/>
              </a:ext>
            </a:extLst>
          </p:cNvPr>
          <p:cNvPicPr>
            <a:picLocks noChangeAspect="1"/>
          </p:cNvPicPr>
          <p:nvPr/>
        </p:nvPicPr>
        <p:blipFill>
          <a:blip r:embed="rId7"/>
          <a:stretch>
            <a:fillRect/>
          </a:stretch>
        </p:blipFill>
        <p:spPr>
          <a:xfrm>
            <a:off x="3506346" y="893911"/>
            <a:ext cx="13008900" cy="7874251"/>
          </a:xfrm>
          <a:prstGeom prst="rect">
            <a:avLst/>
          </a:prstGeom>
        </p:spPr>
      </p:pic>
    </p:spTree>
    <p:extLst>
      <p:ext uri="{BB962C8B-B14F-4D97-AF65-F5344CB8AC3E}">
        <p14:creationId xmlns:p14="http://schemas.microsoft.com/office/powerpoint/2010/main" val="625321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4187791" y="1173458"/>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TextBox 17">
            <a:extLst>
              <a:ext uri="{FF2B5EF4-FFF2-40B4-BE49-F238E27FC236}">
                <a16:creationId xmlns:a16="http://schemas.microsoft.com/office/drawing/2014/main" id="{DC7165BC-347E-A3ED-F5BF-9287A62FCF99}"/>
              </a:ext>
            </a:extLst>
          </p:cNvPr>
          <p:cNvSpPr txBox="1"/>
          <p:nvPr/>
        </p:nvSpPr>
        <p:spPr>
          <a:xfrm>
            <a:off x="10972800" y="1919209"/>
            <a:ext cx="7145968" cy="1631216"/>
          </a:xfrm>
          <a:prstGeom prst="rect">
            <a:avLst/>
          </a:prstGeom>
          <a:noFill/>
        </p:spPr>
        <p:txBody>
          <a:bodyPr wrap="square">
            <a:spAutoFit/>
          </a:bodyPr>
          <a:lstStyle/>
          <a:p>
            <a:r>
              <a:rPr lang="en-US" sz="2800" b="1" dirty="0"/>
              <a:t>ANALYSIS</a:t>
            </a:r>
            <a:endParaRPr lang="en-US" sz="2800" dirty="0"/>
          </a:p>
          <a:p>
            <a:r>
              <a:rPr lang="en-US" sz="2400" dirty="0"/>
              <a:t>Science and animals are the most popular content categories, indicating that people choose "real-life" and "factual" material.</a:t>
            </a:r>
          </a:p>
        </p:txBody>
      </p:sp>
      <p:sp>
        <p:nvSpPr>
          <p:cNvPr id="26" name="TextBox 25">
            <a:extLst>
              <a:ext uri="{FF2B5EF4-FFF2-40B4-BE49-F238E27FC236}">
                <a16:creationId xmlns:a16="http://schemas.microsoft.com/office/drawing/2014/main" id="{A3A6CEBD-6930-1658-277D-31C32149CD1C}"/>
              </a:ext>
            </a:extLst>
          </p:cNvPr>
          <p:cNvSpPr txBox="1"/>
          <p:nvPr/>
        </p:nvSpPr>
        <p:spPr>
          <a:xfrm>
            <a:off x="10972800" y="4266337"/>
            <a:ext cx="7145968" cy="2369880"/>
          </a:xfrm>
          <a:prstGeom prst="rect">
            <a:avLst/>
          </a:prstGeom>
          <a:noFill/>
        </p:spPr>
        <p:txBody>
          <a:bodyPr wrap="square">
            <a:spAutoFit/>
          </a:bodyPr>
          <a:lstStyle/>
          <a:p>
            <a:r>
              <a:rPr lang="en-US" sz="2800" b="1" dirty="0"/>
              <a:t>INSIGHT</a:t>
            </a:r>
            <a:endParaRPr lang="en-US" sz="2400" dirty="0"/>
          </a:p>
          <a:p>
            <a:r>
              <a:rPr lang="en-US" sz="2400" dirty="0"/>
              <a:t>Food is a recurring motif in the top five categories, with "Science" placing highest. This may provide insight to your user base's audience. You may utilize the information to develop a campaign and collaborate with healthy eating brands to increase user engagement.</a:t>
            </a:r>
          </a:p>
        </p:txBody>
      </p:sp>
      <p:sp>
        <p:nvSpPr>
          <p:cNvPr id="28" name="TextBox 27">
            <a:extLst>
              <a:ext uri="{FF2B5EF4-FFF2-40B4-BE49-F238E27FC236}">
                <a16:creationId xmlns:a16="http://schemas.microsoft.com/office/drawing/2014/main" id="{C20AD9D0-8F50-7A89-4ADF-4B2145A34E74}"/>
              </a:ext>
            </a:extLst>
          </p:cNvPr>
          <p:cNvSpPr txBox="1"/>
          <p:nvPr/>
        </p:nvSpPr>
        <p:spPr>
          <a:xfrm>
            <a:off x="10972800" y="7632298"/>
            <a:ext cx="7145968" cy="1631216"/>
          </a:xfrm>
          <a:prstGeom prst="rect">
            <a:avLst/>
          </a:prstGeom>
          <a:noFill/>
        </p:spPr>
        <p:txBody>
          <a:bodyPr wrap="square">
            <a:spAutoFit/>
          </a:bodyPr>
          <a:lstStyle/>
          <a:p>
            <a:r>
              <a:rPr lang="en-US" sz="2800" b="1" dirty="0"/>
              <a:t>UPCOMING STEPS</a:t>
            </a:r>
            <a:endParaRPr lang="en-US" sz="2400" dirty="0"/>
          </a:p>
          <a:p>
            <a:r>
              <a:rPr lang="en-US" sz="2400" dirty="0"/>
              <a:t>This ad hoc analysis is useful, but it's time to put it into large-scale production for a real-time understanding of your business. We can demonstrate how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US"/>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8436952" y="1409701"/>
            <a:ext cx="9333935" cy="8292698"/>
          </a:xfrm>
          <a:prstGeom prst="rect">
            <a:avLst/>
          </a:prstGeom>
          <a:solidFill>
            <a:schemeClr val="bg1"/>
          </a:solidFill>
        </p:spPr>
        <p:txBody>
          <a:bodyPr/>
          <a:lstStyle/>
          <a:p>
            <a:r>
              <a:rPr lang="en-US" sz="3600" dirty="0"/>
              <a:t>Social Buzz is a rapidly expanding technology unicorn that must adjust quickly to its global scope.</a:t>
            </a:r>
          </a:p>
          <a:p>
            <a:r>
              <a:rPr lang="en-US" sz="3600" dirty="0"/>
              <a:t>Accenture has initiated a three-month proof-of-concept focusing on the following tasks:</a:t>
            </a:r>
          </a:p>
          <a:p>
            <a:endParaRPr lang="en-US" sz="3600" dirty="0"/>
          </a:p>
          <a:p>
            <a:pPr marL="571500" indent="-571500">
              <a:buFont typeface="Wingdings" panose="05000000000000000000" pitchFamily="2" charset="2"/>
              <a:buChar char="q"/>
            </a:pPr>
            <a:r>
              <a:rPr lang="en-US" sz="3600" dirty="0"/>
              <a:t>An Examination of Social Buzz's big data practice </a:t>
            </a:r>
          </a:p>
          <a:p>
            <a:pPr marL="571500" indent="-571500">
              <a:buFont typeface="Wingdings" panose="05000000000000000000" pitchFamily="2" charset="2"/>
              <a:buChar char="q"/>
            </a:pPr>
            <a:endParaRPr lang="en-US" sz="3600" dirty="0"/>
          </a:p>
          <a:p>
            <a:pPr marL="571500" indent="-571500">
              <a:buFont typeface="Wingdings" panose="05000000000000000000" pitchFamily="2" charset="2"/>
              <a:buChar char="q"/>
            </a:pPr>
            <a:r>
              <a:rPr lang="en-US" sz="3600" dirty="0"/>
              <a:t>Recommendations for a Successful IPO</a:t>
            </a:r>
          </a:p>
          <a:p>
            <a:pPr marL="571500" indent="-571500">
              <a:buFont typeface="Wingdings" panose="05000000000000000000" pitchFamily="2" charset="2"/>
              <a:buChar char="q"/>
            </a:pPr>
            <a:endParaRPr lang="en-US" sz="3600" dirty="0"/>
          </a:p>
          <a:p>
            <a:pPr marL="571500" indent="-571500">
              <a:buFont typeface="Wingdings" panose="05000000000000000000" pitchFamily="2" charset="2"/>
              <a:buChar char="q"/>
            </a:pPr>
            <a:r>
              <a:rPr lang="en-US" sz="3600" dirty="0"/>
              <a:t>Analyze Social Buzz’s Top 5 most popular content categories</a:t>
            </a:r>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27680" y="0"/>
            <a:ext cx="10979803"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190500"/>
            <a:ext cx="4565879" cy="9690346"/>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2238288" y="1848839"/>
            <a:ext cx="3962400" cy="1231106"/>
          </a:xfrm>
          <a:prstGeom prst="rect">
            <a:avLst/>
          </a:prstGeom>
        </p:spPr>
        <p:txBody>
          <a:bodyPr wrap="square"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AutoShape 6">
            <a:extLst>
              <a:ext uri="{FF2B5EF4-FFF2-40B4-BE49-F238E27FC236}">
                <a16:creationId xmlns:a16="http://schemas.microsoft.com/office/drawing/2014/main" id="{23162962-D6CE-4916-8298-DC11C178BA32}"/>
              </a:ext>
            </a:extLst>
          </p:cNvPr>
          <p:cNvSpPr/>
          <p:nvPr/>
        </p:nvSpPr>
        <p:spPr>
          <a:xfrm>
            <a:off x="4419599" y="3087924"/>
            <a:ext cx="6587883" cy="5850516"/>
          </a:xfrm>
          <a:prstGeom prst="rect">
            <a:avLst/>
          </a:prstGeom>
          <a:solidFill>
            <a:srgbClr val="A100FF"/>
          </a:solidFill>
          <a:ln>
            <a:solidFill>
              <a:srgbClr val="A100FF"/>
            </a:solidFill>
          </a:ln>
        </p:spPr>
        <p:txBody>
          <a:bodyPr/>
          <a:lstStyle/>
          <a:p>
            <a:pPr marL="571500" indent="-571500">
              <a:buFont typeface="Wingdings" panose="05000000000000000000" pitchFamily="2" charset="2"/>
              <a:buChar char="v"/>
            </a:pPr>
            <a:r>
              <a:rPr lang="en-US" sz="3600" dirty="0"/>
              <a:t>Every day, about 100,000 posts are made.</a:t>
            </a:r>
          </a:p>
          <a:p>
            <a:pPr marL="571500" indent="-571500">
              <a:buFont typeface="Wingdings" panose="05000000000000000000" pitchFamily="2" charset="2"/>
              <a:buChar char="v"/>
            </a:pPr>
            <a:endParaRPr lang="en-US" sz="3600" dirty="0"/>
          </a:p>
          <a:p>
            <a:pPr marL="571500" indent="-571500">
              <a:buFont typeface="Wingdings" panose="05000000000000000000" pitchFamily="2" charset="2"/>
              <a:buChar char="v"/>
            </a:pPr>
            <a:r>
              <a:rPr lang="en-US" sz="3600" dirty="0"/>
              <a:t>Every year, 36,500,000 pieces of material are created!</a:t>
            </a:r>
          </a:p>
          <a:p>
            <a:pPr marL="571500" indent="-571500">
              <a:buFont typeface="Wingdings" panose="05000000000000000000" pitchFamily="2" charset="2"/>
              <a:buChar char="v"/>
            </a:pPr>
            <a:endParaRPr lang="en-US" sz="3600" dirty="0"/>
          </a:p>
          <a:p>
            <a:pPr marL="571500" indent="-571500">
              <a:buFont typeface="Wingdings" panose="05000000000000000000" pitchFamily="2" charset="2"/>
              <a:buChar char="v"/>
            </a:pPr>
            <a:endParaRPr lang="en-US" sz="3600" dirty="0"/>
          </a:p>
          <a:p>
            <a:pPr marL="571500" indent="-571500">
              <a:buFont typeface="Wingdings" panose="05000000000000000000" pitchFamily="2" charset="2"/>
              <a:buChar char="v"/>
            </a:pPr>
            <a:r>
              <a:rPr lang="en-US" sz="3600" dirty="0"/>
              <a:t>But how do you capitalize on it when there's so much of it?</a:t>
            </a:r>
          </a:p>
          <a:p>
            <a:pPr marL="571500" indent="-571500">
              <a:buFont typeface="Wingdings" panose="05000000000000000000" pitchFamily="2" charset="2"/>
              <a:buChar char="v"/>
            </a:pPr>
            <a:endParaRPr lang="en-US" sz="3600" dirty="0"/>
          </a:p>
          <a:p>
            <a:pPr marL="571500" indent="-571500">
              <a:buFont typeface="Wingdings" panose="05000000000000000000" pitchFamily="2" charset="2"/>
              <a:buChar char="v"/>
            </a:pPr>
            <a:r>
              <a:rPr lang="en-US" sz="3600" dirty="0"/>
              <a:t>An examination of the top five most popular content categories on Social Buzz.</a:t>
            </a:r>
          </a:p>
          <a:p>
            <a:endParaRPr lang="en-AU"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340" y="406152"/>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US"/>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txBody>
            <a:bodyPr/>
            <a:lstStyle/>
            <a:p>
              <a:endParaRPr lang="en-US"/>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61927" y="6970981"/>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3" name="TextBox 32">
            <a:extLst>
              <a:ext uri="{FF2B5EF4-FFF2-40B4-BE49-F238E27FC236}">
                <a16:creationId xmlns:a16="http://schemas.microsoft.com/office/drawing/2014/main" id="{5140CE1E-C1A5-EED6-CF8E-770F5CD5C396}"/>
              </a:ext>
            </a:extLst>
          </p:cNvPr>
          <p:cNvSpPr txBox="1"/>
          <p:nvPr/>
        </p:nvSpPr>
        <p:spPr>
          <a:xfrm flipH="1">
            <a:off x="14649213" y="1512233"/>
            <a:ext cx="2648187" cy="1200329"/>
          </a:xfrm>
          <a:prstGeom prst="rect">
            <a:avLst/>
          </a:prstGeom>
          <a:noFill/>
        </p:spPr>
        <p:txBody>
          <a:bodyPr wrap="square">
            <a:spAutoFit/>
          </a:bodyPr>
          <a:lstStyle/>
          <a:p>
            <a:r>
              <a:rPr lang="en-US" sz="2400" b="1" dirty="0"/>
              <a:t>ANDREW FLEMING</a:t>
            </a:r>
          </a:p>
          <a:p>
            <a:r>
              <a:rPr lang="en-US" sz="2400" b="1" dirty="0"/>
              <a:t>Chief Technology Architect</a:t>
            </a:r>
            <a:endParaRPr lang="en-IN" sz="2400" b="1" dirty="0"/>
          </a:p>
        </p:txBody>
      </p:sp>
      <p:sp>
        <p:nvSpPr>
          <p:cNvPr id="35" name="TextBox 34">
            <a:extLst>
              <a:ext uri="{FF2B5EF4-FFF2-40B4-BE49-F238E27FC236}">
                <a16:creationId xmlns:a16="http://schemas.microsoft.com/office/drawing/2014/main" id="{0E6E6012-E464-7C52-1DBD-0686E6F340B5}"/>
              </a:ext>
            </a:extLst>
          </p:cNvPr>
          <p:cNvSpPr txBox="1"/>
          <p:nvPr/>
        </p:nvSpPr>
        <p:spPr>
          <a:xfrm rot="10800000" flipH="1" flipV="1">
            <a:off x="14649213" y="4460757"/>
            <a:ext cx="2356859" cy="1200329"/>
          </a:xfrm>
          <a:prstGeom prst="rect">
            <a:avLst/>
          </a:prstGeom>
          <a:noFill/>
        </p:spPr>
        <p:txBody>
          <a:bodyPr wrap="square">
            <a:spAutoFit/>
          </a:bodyPr>
          <a:lstStyle/>
          <a:p>
            <a:r>
              <a:rPr lang="en-US" sz="2400" b="1" dirty="0"/>
              <a:t>MARCUS ROMPTON</a:t>
            </a:r>
          </a:p>
          <a:p>
            <a:r>
              <a:rPr lang="en-US" sz="2400" b="1" dirty="0"/>
              <a:t>Senior Principal</a:t>
            </a:r>
            <a:endParaRPr lang="en-IN" sz="2400" b="1" dirty="0"/>
          </a:p>
        </p:txBody>
      </p:sp>
      <p:sp>
        <p:nvSpPr>
          <p:cNvPr id="39" name="TextBox 38">
            <a:extLst>
              <a:ext uri="{FF2B5EF4-FFF2-40B4-BE49-F238E27FC236}">
                <a16:creationId xmlns:a16="http://schemas.microsoft.com/office/drawing/2014/main" id="{B21C1608-8A92-3ACE-2A6E-4D6C5663EC9E}"/>
              </a:ext>
            </a:extLst>
          </p:cNvPr>
          <p:cNvSpPr txBox="1"/>
          <p:nvPr/>
        </p:nvSpPr>
        <p:spPr>
          <a:xfrm rot="10800000" flipH="1" flipV="1">
            <a:off x="14649213" y="7184648"/>
            <a:ext cx="2648187" cy="1200329"/>
          </a:xfrm>
          <a:prstGeom prst="rect">
            <a:avLst/>
          </a:prstGeom>
          <a:noFill/>
        </p:spPr>
        <p:txBody>
          <a:bodyPr wrap="square">
            <a:spAutoFit/>
          </a:bodyPr>
          <a:lstStyle/>
          <a:p>
            <a:r>
              <a:rPr lang="en-US" sz="2400" b="1" dirty="0"/>
              <a:t>UJJWAL SRIVASTAVA</a:t>
            </a:r>
          </a:p>
          <a:p>
            <a:r>
              <a:rPr lang="en-US" sz="2400" b="1" dirty="0"/>
              <a:t>Data Analyst</a:t>
            </a:r>
            <a:endParaRPr lang="en-IN" sz="24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0" name="TextBox 39">
            <a:extLst>
              <a:ext uri="{FF2B5EF4-FFF2-40B4-BE49-F238E27FC236}">
                <a16:creationId xmlns:a16="http://schemas.microsoft.com/office/drawing/2014/main" id="{9F79882A-62AE-9A65-BAA7-E8D8858EE200}"/>
              </a:ext>
            </a:extLst>
          </p:cNvPr>
          <p:cNvSpPr txBox="1"/>
          <p:nvPr/>
        </p:nvSpPr>
        <p:spPr>
          <a:xfrm>
            <a:off x="3717002" y="1688504"/>
            <a:ext cx="5359496" cy="461665"/>
          </a:xfrm>
          <a:prstGeom prst="rect">
            <a:avLst/>
          </a:prstGeom>
          <a:noFill/>
        </p:spPr>
        <p:txBody>
          <a:bodyPr wrap="square">
            <a:spAutoFit/>
          </a:bodyPr>
          <a:lstStyle/>
          <a:p>
            <a:r>
              <a:rPr lang="en-US" sz="2400" dirty="0">
                <a:solidFill>
                  <a:schemeClr val="bg1"/>
                </a:solidFill>
              </a:rPr>
              <a:t>Data Understanding</a:t>
            </a:r>
            <a:endParaRPr lang="en-IN" sz="2400" dirty="0">
              <a:solidFill>
                <a:schemeClr val="bg1"/>
              </a:solidFill>
            </a:endParaRPr>
          </a:p>
        </p:txBody>
      </p:sp>
      <p:sp>
        <p:nvSpPr>
          <p:cNvPr id="42" name="TextBox 41">
            <a:extLst>
              <a:ext uri="{FF2B5EF4-FFF2-40B4-BE49-F238E27FC236}">
                <a16:creationId xmlns:a16="http://schemas.microsoft.com/office/drawing/2014/main" id="{D710F905-510A-18E3-2500-447CDFB51A31}"/>
              </a:ext>
            </a:extLst>
          </p:cNvPr>
          <p:cNvSpPr txBox="1"/>
          <p:nvPr/>
        </p:nvSpPr>
        <p:spPr>
          <a:xfrm>
            <a:off x="5613717" y="3212186"/>
            <a:ext cx="3710726" cy="461665"/>
          </a:xfrm>
          <a:prstGeom prst="rect">
            <a:avLst/>
          </a:prstGeom>
          <a:noFill/>
        </p:spPr>
        <p:txBody>
          <a:bodyPr wrap="square">
            <a:spAutoFit/>
          </a:bodyPr>
          <a:lstStyle/>
          <a:p>
            <a:r>
              <a:rPr lang="en-US" sz="2400" dirty="0">
                <a:solidFill>
                  <a:schemeClr val="bg1"/>
                </a:solidFill>
              </a:rPr>
              <a:t>Data Cleaning</a:t>
            </a:r>
            <a:endParaRPr lang="en-IN" sz="2400" dirty="0">
              <a:solidFill>
                <a:schemeClr val="bg1"/>
              </a:solidFill>
            </a:endParaRPr>
          </a:p>
        </p:txBody>
      </p:sp>
      <p:sp>
        <p:nvSpPr>
          <p:cNvPr id="44" name="TextBox 43">
            <a:extLst>
              <a:ext uri="{FF2B5EF4-FFF2-40B4-BE49-F238E27FC236}">
                <a16:creationId xmlns:a16="http://schemas.microsoft.com/office/drawing/2014/main" id="{872365E6-57F5-0754-12E4-5E821598EE4D}"/>
              </a:ext>
            </a:extLst>
          </p:cNvPr>
          <p:cNvSpPr txBox="1"/>
          <p:nvPr/>
        </p:nvSpPr>
        <p:spPr>
          <a:xfrm>
            <a:off x="7500287" y="4883054"/>
            <a:ext cx="3161478" cy="461665"/>
          </a:xfrm>
          <a:prstGeom prst="rect">
            <a:avLst/>
          </a:prstGeom>
          <a:noFill/>
        </p:spPr>
        <p:txBody>
          <a:bodyPr wrap="square">
            <a:spAutoFit/>
          </a:bodyPr>
          <a:lstStyle/>
          <a:p>
            <a:r>
              <a:rPr lang="en-US" sz="2400" dirty="0">
                <a:solidFill>
                  <a:schemeClr val="bg1"/>
                </a:solidFill>
              </a:rPr>
              <a:t>Data Modelling</a:t>
            </a:r>
            <a:endParaRPr lang="en-IN" sz="2400" dirty="0">
              <a:solidFill>
                <a:schemeClr val="bg1"/>
              </a:solidFill>
            </a:endParaRPr>
          </a:p>
        </p:txBody>
      </p:sp>
      <p:sp>
        <p:nvSpPr>
          <p:cNvPr id="46" name="TextBox 45">
            <a:extLst>
              <a:ext uri="{FF2B5EF4-FFF2-40B4-BE49-F238E27FC236}">
                <a16:creationId xmlns:a16="http://schemas.microsoft.com/office/drawing/2014/main" id="{43042968-B7A7-D5BF-EB59-94ED0A983F70}"/>
              </a:ext>
            </a:extLst>
          </p:cNvPr>
          <p:cNvSpPr txBox="1"/>
          <p:nvPr/>
        </p:nvSpPr>
        <p:spPr>
          <a:xfrm>
            <a:off x="9417090" y="6553922"/>
            <a:ext cx="3014271" cy="461665"/>
          </a:xfrm>
          <a:prstGeom prst="rect">
            <a:avLst/>
          </a:prstGeom>
          <a:noFill/>
        </p:spPr>
        <p:txBody>
          <a:bodyPr wrap="square">
            <a:spAutoFit/>
          </a:bodyPr>
          <a:lstStyle/>
          <a:p>
            <a:r>
              <a:rPr lang="en-US" sz="2400" dirty="0">
                <a:solidFill>
                  <a:schemeClr val="bg1"/>
                </a:solidFill>
              </a:rPr>
              <a:t>Data Analysis</a:t>
            </a:r>
            <a:endParaRPr lang="en-IN" sz="2400" dirty="0">
              <a:solidFill>
                <a:schemeClr val="bg1"/>
              </a:solidFill>
            </a:endParaRPr>
          </a:p>
        </p:txBody>
      </p:sp>
      <p:sp>
        <p:nvSpPr>
          <p:cNvPr id="48" name="TextBox 47">
            <a:extLst>
              <a:ext uri="{FF2B5EF4-FFF2-40B4-BE49-F238E27FC236}">
                <a16:creationId xmlns:a16="http://schemas.microsoft.com/office/drawing/2014/main" id="{BF8263AF-65F1-C41F-4728-426B792DE237}"/>
              </a:ext>
            </a:extLst>
          </p:cNvPr>
          <p:cNvSpPr txBox="1"/>
          <p:nvPr/>
        </p:nvSpPr>
        <p:spPr>
          <a:xfrm>
            <a:off x="11179806" y="8292627"/>
            <a:ext cx="3337527" cy="461665"/>
          </a:xfrm>
          <a:prstGeom prst="rect">
            <a:avLst/>
          </a:prstGeom>
          <a:noFill/>
        </p:spPr>
        <p:txBody>
          <a:bodyPr wrap="square">
            <a:spAutoFit/>
          </a:bodyPr>
          <a:lstStyle/>
          <a:p>
            <a:r>
              <a:rPr lang="en-US" sz="2400" dirty="0">
                <a:solidFill>
                  <a:schemeClr val="bg1"/>
                </a:solidFill>
              </a:rPr>
              <a:t>Uncover Insights</a:t>
            </a:r>
            <a:endParaRPr lang="en-IN" sz="24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FAE75228-8028-4161-7020-AE1CCBEDA7E0}"/>
              </a:ext>
            </a:extLst>
          </p:cNvPr>
          <p:cNvSpPr txBox="1"/>
          <p:nvPr/>
        </p:nvSpPr>
        <p:spPr>
          <a:xfrm>
            <a:off x="1901778" y="4686930"/>
            <a:ext cx="3422979" cy="1569660"/>
          </a:xfrm>
          <a:prstGeom prst="rect">
            <a:avLst/>
          </a:prstGeom>
          <a:noFill/>
        </p:spPr>
        <p:txBody>
          <a:bodyPr wrap="square">
            <a:spAutoFit/>
          </a:bodyPr>
          <a:lstStyle/>
          <a:p>
            <a:pPr algn="ctr"/>
            <a:r>
              <a:rPr lang="en-US" sz="3200" dirty="0">
                <a:solidFill>
                  <a:srgbClr val="A100FF"/>
                </a:solidFill>
              </a:rPr>
              <a:t>16</a:t>
            </a:r>
          </a:p>
          <a:p>
            <a:pPr algn="ctr"/>
            <a:endParaRPr lang="en-US" sz="3200" dirty="0"/>
          </a:p>
          <a:p>
            <a:pPr algn="ctr"/>
            <a:r>
              <a:rPr lang="en-US" sz="3200" dirty="0"/>
              <a:t>Unique Categories</a:t>
            </a:r>
            <a:endParaRPr lang="en-IN" sz="3200" dirty="0"/>
          </a:p>
        </p:txBody>
      </p:sp>
      <p:sp>
        <p:nvSpPr>
          <p:cNvPr id="19" name="TextBox 18">
            <a:extLst>
              <a:ext uri="{FF2B5EF4-FFF2-40B4-BE49-F238E27FC236}">
                <a16:creationId xmlns:a16="http://schemas.microsoft.com/office/drawing/2014/main" id="{7B3B51DB-8836-BFC6-137F-8BB50EDECA34}"/>
              </a:ext>
            </a:extLst>
          </p:cNvPr>
          <p:cNvSpPr txBox="1"/>
          <p:nvPr/>
        </p:nvSpPr>
        <p:spPr>
          <a:xfrm>
            <a:off x="6781800" y="4391529"/>
            <a:ext cx="3791894" cy="2062103"/>
          </a:xfrm>
          <a:prstGeom prst="rect">
            <a:avLst/>
          </a:prstGeom>
          <a:noFill/>
        </p:spPr>
        <p:txBody>
          <a:bodyPr wrap="square">
            <a:spAutoFit/>
          </a:bodyPr>
          <a:lstStyle/>
          <a:p>
            <a:pPr algn="ctr"/>
            <a:r>
              <a:rPr lang="en-US" sz="3200" dirty="0">
                <a:solidFill>
                  <a:srgbClr val="A100FF"/>
                </a:solidFill>
              </a:rPr>
              <a:t>&gt;1500</a:t>
            </a:r>
          </a:p>
          <a:p>
            <a:pPr algn="ctr"/>
            <a:endParaRPr lang="en-US" sz="3200" dirty="0"/>
          </a:p>
          <a:p>
            <a:pPr algn="ctr"/>
            <a:r>
              <a:rPr lang="en-US" sz="3200" dirty="0"/>
              <a:t>Reactions to  “Food” posts</a:t>
            </a:r>
            <a:endParaRPr lang="en-IN" sz="3200" dirty="0"/>
          </a:p>
        </p:txBody>
      </p:sp>
      <p:sp>
        <p:nvSpPr>
          <p:cNvPr id="21" name="TextBox 20">
            <a:extLst>
              <a:ext uri="{FF2B5EF4-FFF2-40B4-BE49-F238E27FC236}">
                <a16:creationId xmlns:a16="http://schemas.microsoft.com/office/drawing/2014/main" id="{8241A8D2-7A9F-B64E-9023-7E01058A49DA}"/>
              </a:ext>
            </a:extLst>
          </p:cNvPr>
          <p:cNvSpPr txBox="1"/>
          <p:nvPr/>
        </p:nvSpPr>
        <p:spPr>
          <a:xfrm>
            <a:off x="11982194" y="4191323"/>
            <a:ext cx="4316918" cy="2062103"/>
          </a:xfrm>
          <a:prstGeom prst="rect">
            <a:avLst/>
          </a:prstGeom>
          <a:noFill/>
        </p:spPr>
        <p:txBody>
          <a:bodyPr wrap="square">
            <a:spAutoFit/>
          </a:bodyPr>
          <a:lstStyle/>
          <a:p>
            <a:pPr algn="ctr"/>
            <a:r>
              <a:rPr lang="en-US" sz="3200" dirty="0">
                <a:solidFill>
                  <a:srgbClr val="A100FF"/>
                </a:solidFill>
              </a:rPr>
              <a:t>January</a:t>
            </a:r>
          </a:p>
          <a:p>
            <a:pPr algn="ctr"/>
            <a:endParaRPr lang="en-US" sz="3200" dirty="0"/>
          </a:p>
          <a:p>
            <a:pPr algn="ctr"/>
            <a:r>
              <a:rPr lang="en-US" sz="3200" dirty="0"/>
              <a:t>Month with</a:t>
            </a:r>
          </a:p>
          <a:p>
            <a:pPr algn="ctr"/>
            <a:r>
              <a:rPr lang="en-US" sz="3200" dirty="0"/>
              <a:t> most posts</a:t>
            </a:r>
            <a:endParaRPr lang="en-IN" sz="3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2B963EAB-6D49-082B-1211-A06287233C4C}"/>
              </a:ext>
            </a:extLst>
          </p:cNvPr>
          <p:cNvPicPr>
            <a:picLocks noChangeAspect="1"/>
          </p:cNvPicPr>
          <p:nvPr/>
        </p:nvPicPr>
        <p:blipFill>
          <a:blip r:embed="rId7"/>
          <a:stretch>
            <a:fillRect/>
          </a:stretch>
        </p:blipFill>
        <p:spPr>
          <a:xfrm>
            <a:off x="2423058" y="2148175"/>
            <a:ext cx="7380866" cy="5194635"/>
          </a:xfrm>
          <a:prstGeom prst="rect">
            <a:avLst/>
          </a:prstGeom>
        </p:spPr>
      </p:pic>
      <p:pic>
        <p:nvPicPr>
          <p:cNvPr id="30" name="Picture 29">
            <a:extLst>
              <a:ext uri="{FF2B5EF4-FFF2-40B4-BE49-F238E27FC236}">
                <a16:creationId xmlns:a16="http://schemas.microsoft.com/office/drawing/2014/main" id="{4B343EF8-B067-C7AE-FF41-5FBABC72B941}"/>
              </a:ext>
            </a:extLst>
          </p:cNvPr>
          <p:cNvPicPr>
            <a:picLocks noChangeAspect="1"/>
          </p:cNvPicPr>
          <p:nvPr/>
        </p:nvPicPr>
        <p:blipFill>
          <a:blip r:embed="rId8"/>
          <a:stretch>
            <a:fillRect/>
          </a:stretch>
        </p:blipFill>
        <p:spPr>
          <a:xfrm>
            <a:off x="11818120" y="2483304"/>
            <a:ext cx="5410200" cy="45243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0BB5F037-643C-1D4F-1E69-62F2C5CB74C8}"/>
              </a:ext>
            </a:extLst>
          </p:cNvPr>
          <p:cNvPicPr>
            <a:picLocks noChangeAspect="1"/>
          </p:cNvPicPr>
          <p:nvPr/>
        </p:nvPicPr>
        <p:blipFill>
          <a:blip r:embed="rId7"/>
          <a:stretch>
            <a:fillRect/>
          </a:stretch>
        </p:blipFill>
        <p:spPr>
          <a:xfrm>
            <a:off x="3075592" y="1557159"/>
            <a:ext cx="13639800" cy="6781800"/>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1338</Words>
  <Application>Microsoft Office PowerPoint</Application>
  <PresentationFormat>Custom</PresentationFormat>
  <Paragraphs>143</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Clear Sans Regular Bold</vt:lpstr>
      <vt:lpstr>Wingdings</vt:lpstr>
      <vt:lpstr>Graphik Regular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20MIP10020</cp:lastModifiedBy>
  <cp:revision>9</cp:revision>
  <dcterms:created xsi:type="dcterms:W3CDTF">2006-08-16T00:00:00Z</dcterms:created>
  <dcterms:modified xsi:type="dcterms:W3CDTF">2023-07-16T16:11:20Z</dcterms:modified>
  <dc:identifier>DAEhDyfaYKE</dc:identifier>
</cp:coreProperties>
</file>